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73" r:id="rId7"/>
    <p:sldId id="274" r:id="rId8"/>
    <p:sldId id="262" r:id="rId9"/>
    <p:sldId id="265" r:id="rId10"/>
    <p:sldId id="272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CFF99"/>
    <a:srgbClr val="FFFFCC"/>
    <a:srgbClr val="CCECFF"/>
    <a:srgbClr val="CCFFCC"/>
    <a:srgbClr val="FFCCFF"/>
    <a:srgbClr val="777777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7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898BE-73B4-4885-B5B0-BA0770CD711E}" type="datetimeFigureOut">
              <a:rPr lang="de-DE" smtClean="0"/>
              <a:t>02.10.2020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9F3F1-B17F-474F-8227-78EAADD7C6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83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96B672-2935-4BD1-A13D-D03B28D7B3F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90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0F43D-C0C3-472C-99E4-0466C6351F1D}" type="slidenum">
              <a:rPr lang="de-DE"/>
              <a:pPr/>
              <a:t>1</a:t>
            </a:fld>
            <a:endParaRPr lang="de-DE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87B98-E308-4F17-B2CD-09E695F09F9B}" type="slidenum">
              <a:rPr lang="de-DE"/>
              <a:pPr/>
              <a:t>2</a:t>
            </a:fld>
            <a:endParaRPr lang="de-DE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C89AC-B27B-4071-ACBC-FB1216DEBA66}" type="slidenum">
              <a:rPr lang="de-DE"/>
              <a:pPr/>
              <a:t>3</a:t>
            </a:fld>
            <a:endParaRPr lang="de-DE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5CE6F-F236-4D82-A762-64AB25476317}" type="slidenum">
              <a:rPr lang="de-DE"/>
              <a:pPr/>
              <a:t>4</a:t>
            </a:fld>
            <a:endParaRPr lang="de-DE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27BC0-11DD-4E34-B4C5-601226C9DEFC}" type="slidenum">
              <a:rPr lang="de-DE"/>
              <a:pPr/>
              <a:t>5</a:t>
            </a:fld>
            <a:endParaRPr lang="de-D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27BC0-11DD-4E34-B4C5-601226C9DEFC}" type="slidenum">
              <a:rPr lang="de-DE"/>
              <a:pPr/>
              <a:t>6</a:t>
            </a:fld>
            <a:endParaRPr lang="de-D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5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42804-C08F-4E54-8A92-6317497BD962}" type="slidenum">
              <a:rPr lang="de-DE"/>
              <a:pPr/>
              <a:t>8</a:t>
            </a:fld>
            <a:endParaRPr lang="de-DE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B672-2935-4BD1-A13D-D03B28D7B3F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37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5959F-FB46-46BF-8616-6B9DE36FB31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8C776-5510-48A6-8756-AE622908652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BF64A-744D-427D-92F7-3D3321EF62D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92-3431-49F5-855B-E7AAF66E78D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1F32-B424-49E7-B288-8D380CA755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799E-5AC2-4CE7-82BA-CA5B5B78FE1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A823D-CC29-45E3-A20F-3C549B4DF11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48149-DB22-4F28-819E-AD754F3FCDE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BD9DF-08DE-4F79-A446-7AF39AAF5CC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5035E-FAEB-4F18-B446-A2C7683A51F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E2B20-0A4B-409A-ADA6-009029120A1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870A7-E687-42DB-9E7F-4E79AEC6322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 r="-977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de-DE" smtClean="0">
                <a:solidFill>
                  <a:srgbClr val="000099"/>
                </a:solidFill>
              </a:rPr>
              <a:t>Gemeinschaftsschule</a:t>
            </a:r>
            <a:endParaRPr lang="de-DE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47667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Notengebung mit der Übertragungsskala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12133"/>
              </p:ext>
            </p:extLst>
          </p:nvPr>
        </p:nvGraphicFramePr>
        <p:xfrm>
          <a:off x="482601" y="1196751"/>
          <a:ext cx="8178797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461">
                  <a:extLst>
                    <a:ext uri="{9D8B030D-6E8A-4147-A177-3AD203B41FA5}">
                      <a16:colId xmlns:a16="http://schemas.microsoft.com/office/drawing/2014/main" val="2940585868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3660199412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045291714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515122764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452715068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144741132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266554745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789963135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39071418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972910484"/>
                    </a:ext>
                  </a:extLst>
                </a:gridCol>
              </a:tblGrid>
              <a:tr h="3358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Vorschläge zur Leistungsbeurteilung mit der Ü-Skala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9275997"/>
                  </a:ext>
                </a:extLst>
              </a:tr>
              <a:tr h="335891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1588373"/>
                  </a:ext>
                </a:extLst>
              </a:tr>
              <a:tr h="335891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8312618"/>
                  </a:ext>
                </a:extLst>
              </a:tr>
              <a:tr h="474199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</a:rPr>
                        <a:t>Übertragungsskala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2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3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4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5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6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7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8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483798"/>
                  </a:ext>
                </a:extLst>
              </a:tr>
              <a:tr h="474199">
                <a:tc>
                  <a:txBody>
                    <a:bodyPr/>
                    <a:lstStyle/>
                    <a:p>
                      <a:pPr algn="r" fontAlgn="t"/>
                      <a:endParaRPr lang="de-DE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t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AHR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2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3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5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6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(6)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(6)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8024209"/>
                  </a:ext>
                </a:extLst>
              </a:tr>
              <a:tr h="474199">
                <a:tc>
                  <a:txBody>
                    <a:bodyPr/>
                    <a:lstStyle/>
                    <a:p>
                      <a:pPr algn="r" fontAlgn="t"/>
                      <a:endParaRPr lang="de-DE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t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MSA</a:t>
                      </a: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(1)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2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5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6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(6)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016947"/>
                  </a:ext>
                </a:extLst>
              </a:tr>
              <a:tr h="474199">
                <a:tc>
                  <a:txBody>
                    <a:bodyPr/>
                    <a:lstStyle/>
                    <a:p>
                      <a:pPr algn="r" fontAlgn="t"/>
                      <a:endParaRPr lang="de-DE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t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ESA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(1)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(1)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2</a:t>
                      </a:r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7260195"/>
                  </a:ext>
                </a:extLst>
              </a:tr>
              <a:tr h="335891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99487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3177"/>
              </p:ext>
            </p:extLst>
          </p:nvPr>
        </p:nvGraphicFramePr>
        <p:xfrm>
          <a:off x="482601" y="4141311"/>
          <a:ext cx="8178797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461">
                  <a:extLst>
                    <a:ext uri="{9D8B030D-6E8A-4147-A177-3AD203B41FA5}">
                      <a16:colId xmlns:a16="http://schemas.microsoft.com/office/drawing/2014/main" val="3094841323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719041571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934710194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648673353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1896157725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829806327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409299857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009329592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435533629"/>
                    </a:ext>
                  </a:extLst>
                </a:gridCol>
                <a:gridCol w="761704">
                  <a:extLst>
                    <a:ext uri="{9D8B030D-6E8A-4147-A177-3AD203B41FA5}">
                      <a16:colId xmlns:a16="http://schemas.microsoft.com/office/drawing/2014/main" val="27528514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2714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u="none" strike="noStrike" dirty="0">
                          <a:effectLst/>
                        </a:rPr>
                        <a:t>Variante C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</a:rPr>
                        <a:t>100% - 95%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94% - 84%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83% - 73%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72% - 62%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61% - 50%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49% - 33%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32% - 16%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15% - 0%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 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536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315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817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/>
              <a:t>Merkmale </a:t>
            </a:r>
            <a:r>
              <a:rPr lang="de-DE" sz="4000" b="1" dirty="0" smtClean="0"/>
              <a:t>unserer </a:t>
            </a:r>
            <a:r>
              <a:rPr lang="de-DE" sz="4000" b="1" dirty="0"/>
              <a:t>Gemeinschaftsschule</a:t>
            </a:r>
            <a:br>
              <a:rPr lang="de-DE" sz="4000" b="1" dirty="0"/>
            </a:br>
            <a:endParaRPr lang="de-DE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lvl="1"/>
            <a:r>
              <a:rPr lang="de-DE" sz="2400" dirty="0" smtClean="0">
                <a:solidFill>
                  <a:schemeClr val="bg2"/>
                </a:solidFill>
              </a:rPr>
              <a:t>gemeinsames </a:t>
            </a:r>
            <a:r>
              <a:rPr lang="de-DE" sz="2400" dirty="0">
                <a:solidFill>
                  <a:schemeClr val="bg2"/>
                </a:solidFill>
              </a:rPr>
              <a:t>Lernen ab Jahrgangsstufe 5</a:t>
            </a:r>
          </a:p>
          <a:p>
            <a:pPr lvl="1"/>
            <a:r>
              <a:rPr lang="de-DE" sz="2400" dirty="0" smtClean="0">
                <a:solidFill>
                  <a:schemeClr val="bg2"/>
                </a:solidFill>
              </a:rPr>
              <a:t>Unterricht </a:t>
            </a:r>
            <a:r>
              <a:rPr lang="de-DE" sz="2400" dirty="0">
                <a:solidFill>
                  <a:schemeClr val="bg2"/>
                </a:solidFill>
              </a:rPr>
              <a:t>auf </a:t>
            </a:r>
            <a:r>
              <a:rPr lang="de-DE" sz="2400" dirty="0" smtClean="0">
                <a:solidFill>
                  <a:schemeClr val="bg2"/>
                </a:solidFill>
              </a:rPr>
              <a:t>verschiedenen Anspruchsebenen</a:t>
            </a:r>
          </a:p>
          <a:p>
            <a:pPr lvl="1"/>
            <a:r>
              <a:rPr lang="de-DE" sz="2400" dirty="0" smtClean="0">
                <a:solidFill>
                  <a:schemeClr val="bg2"/>
                </a:solidFill>
              </a:rPr>
              <a:t>Lernmöglichkeiten für alle Leistungsniveaus</a:t>
            </a:r>
          </a:p>
          <a:p>
            <a:pPr lvl="1"/>
            <a:r>
              <a:rPr lang="de-DE" sz="2400" dirty="0" smtClean="0">
                <a:solidFill>
                  <a:schemeClr val="bg2"/>
                </a:solidFill>
              </a:rPr>
              <a:t>Leistungsnachweise nach Niveaustufen beurteilt </a:t>
            </a:r>
          </a:p>
          <a:p>
            <a:pPr lvl="1"/>
            <a:r>
              <a:rPr lang="de-DE" sz="2400" dirty="0" smtClean="0">
                <a:solidFill>
                  <a:schemeClr val="bg2"/>
                </a:solidFill>
              </a:rPr>
              <a:t>Anspruch auf Aufnahme </a:t>
            </a:r>
            <a:r>
              <a:rPr lang="de-DE" sz="2400" dirty="0">
                <a:solidFill>
                  <a:schemeClr val="bg2"/>
                </a:solidFill>
              </a:rPr>
              <a:t>in die gymnasiale </a:t>
            </a:r>
            <a:r>
              <a:rPr lang="de-DE" sz="2400" dirty="0" smtClean="0">
                <a:solidFill>
                  <a:schemeClr val="bg2"/>
                </a:solidFill>
              </a:rPr>
              <a:t>Oberstufe, Allgemeinbildendes </a:t>
            </a:r>
            <a:r>
              <a:rPr lang="de-DE" sz="2400" dirty="0">
                <a:solidFill>
                  <a:schemeClr val="bg2"/>
                </a:solidFill>
              </a:rPr>
              <a:t>G</a:t>
            </a:r>
            <a:r>
              <a:rPr lang="de-DE" sz="2400" dirty="0" smtClean="0">
                <a:solidFill>
                  <a:schemeClr val="bg2"/>
                </a:solidFill>
              </a:rPr>
              <a:t>ymnasium oder Berufliches Gymnasium </a:t>
            </a:r>
            <a:endParaRPr lang="de-DE" sz="2400" dirty="0">
              <a:solidFill>
                <a:schemeClr val="bg2"/>
              </a:solidFill>
            </a:endParaRPr>
          </a:p>
          <a:p>
            <a:pPr lvl="1"/>
            <a:r>
              <a:rPr lang="de-DE" sz="2400" dirty="0" smtClean="0">
                <a:solidFill>
                  <a:schemeClr val="bg2"/>
                </a:solidFill>
              </a:rPr>
              <a:t>Offene Ganztagsschule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endParaRPr lang="de-DE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/>
              <a:t>EINE Schule für ALLE</a:t>
            </a:r>
            <a:r>
              <a:rPr lang="de-DE" sz="4000"/>
              <a:t/>
            </a:r>
            <a:br>
              <a:rPr lang="de-DE" sz="4000"/>
            </a:br>
            <a:endParaRPr lang="de-DE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8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Unabhängig von der Schulartempfehlung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Förderung der Stärken und </a:t>
            </a:r>
            <a:r>
              <a:rPr lang="de-DE" sz="2800" dirty="0" smtClean="0">
                <a:solidFill>
                  <a:schemeClr val="bg2"/>
                </a:solidFill>
              </a:rPr>
              <a:t>Fähigkeiten</a:t>
            </a:r>
          </a:p>
          <a:p>
            <a:pPr>
              <a:lnSpc>
                <a:spcPct val="80000"/>
              </a:lnSpc>
            </a:pPr>
            <a:r>
              <a:rPr lang="de-DE" sz="2800" dirty="0" smtClean="0">
                <a:solidFill>
                  <a:schemeClr val="bg2"/>
                </a:solidFill>
              </a:rPr>
              <a:t>Individuelles und gemeinsames Lernen</a:t>
            </a:r>
            <a:endParaRPr lang="de-DE" sz="28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Individuelles Lerntempo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Unterstützung durch Förderlehrkräfte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Zusatzangebote zur Vorbereitung auf die gymnasiale Oberstufe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Unterstützung und Beratung durch eine Sozialpädagogin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Soziales Lernen in gemeinsamen Lerngruppen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bg2"/>
                </a:solidFill>
              </a:rPr>
              <a:t>Fächerübergreifende Projekte</a:t>
            </a:r>
          </a:p>
          <a:p>
            <a:pPr>
              <a:lnSpc>
                <a:spcPct val="80000"/>
              </a:lnSpc>
            </a:pPr>
            <a:r>
              <a:rPr lang="de-DE" sz="2800" dirty="0" smtClean="0">
                <a:solidFill>
                  <a:schemeClr val="bg2"/>
                </a:solidFill>
              </a:rPr>
              <a:t>Methodentraining</a:t>
            </a:r>
          </a:p>
          <a:p>
            <a:pPr>
              <a:lnSpc>
                <a:spcPct val="80000"/>
              </a:lnSpc>
            </a:pPr>
            <a:r>
              <a:rPr lang="de-DE" sz="2800" dirty="0" smtClean="0">
                <a:solidFill>
                  <a:schemeClr val="bg2"/>
                </a:solidFill>
              </a:rPr>
              <a:t>Ab Klasse 8 ggf. Flex-Klasse möglich</a:t>
            </a:r>
            <a:endParaRPr lang="de-DE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de-DE" b="1"/>
              <a:t>Gemeinschaft mit den Eltern</a:t>
            </a: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Einbeziehung der Eltern in die Lernplanung ihres Kindes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Regelmäßige Gespräche mit den Klassenlehrern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Informationsaustausch mit der Schule und den Eltern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Mitgestaltung durch Elternbeiräte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Aktiver Förderverein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777777"/>
                </a:solidFill>
              </a:rPr>
              <a:t>AG-Leitung durch Eltern</a:t>
            </a:r>
            <a:r>
              <a:rPr lang="de-DE">
                <a:solidFill>
                  <a:srgbClr val="5F5F5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Mitverantwortung der Schüler</a:t>
            </a: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Lernangebote auswählen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Zeit sinnvoll einteilen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Selbständig arbeiten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Verschiedene Arbeitstechniken anwenden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Im Team arbeiten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Arbeitsergebnisse sammeln und dokumentieren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Arbeitsergebnisse präsentieren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Schule mitgestalten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Verantwortung bei Arbeitsgemeinschaften übernehmen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777777"/>
                </a:solidFill>
              </a:rPr>
              <a:t>Als Streitschlichter und Paten mitwirken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Frühstücksverkauf </a:t>
            </a:r>
            <a:r>
              <a:rPr lang="de-DE" sz="2400" dirty="0">
                <a:solidFill>
                  <a:srgbClr val="777777"/>
                </a:solidFill>
              </a:rPr>
              <a:t>organisieren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zeichnet uns aus</a:t>
            </a:r>
            <a:endParaRPr 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Wir kennen einander, achten aufeinander, zeigen </a:t>
            </a:r>
            <a:r>
              <a:rPr lang="de-DE" sz="2400" dirty="0">
                <a:solidFill>
                  <a:srgbClr val="777777"/>
                </a:solidFill>
              </a:rPr>
              <a:t>R</a:t>
            </a:r>
            <a:r>
              <a:rPr lang="de-DE" sz="2400" dirty="0" smtClean="0">
                <a:solidFill>
                  <a:srgbClr val="777777"/>
                </a:solidFill>
              </a:rPr>
              <a:t>espekt und Toleranz.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Wir sind eine Schule ohne Gewalt, Übergriffe werden sofort geahndet.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Probleme von Schülern sind uns nicht egal – die Schulsozialpädagogin unterstützt und ergänzt die pädagogische </a:t>
            </a:r>
            <a:r>
              <a:rPr lang="de-DE" sz="2400" dirty="0">
                <a:solidFill>
                  <a:srgbClr val="777777"/>
                </a:solidFill>
              </a:rPr>
              <a:t>A</a:t>
            </a:r>
            <a:r>
              <a:rPr lang="de-DE" sz="2400" dirty="0" smtClean="0">
                <a:solidFill>
                  <a:srgbClr val="777777"/>
                </a:solidFill>
              </a:rPr>
              <a:t>rbeit der Lehrkräfte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Wir haben ein tolles Lehrerteam – top ausgebildet, motiviert, Zusammenarbeit für guten Unterricht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Wir kooperieren mit Fachkräften in der Berufsausbildung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rgbClr val="777777"/>
                </a:solidFill>
              </a:rPr>
              <a:t>Wir entwickeln Schule gemeinsam weiter (top Rückmeldungen durch externe Beobachter, digitales Lernen, Zukunftsschule…)</a:t>
            </a:r>
          </a:p>
          <a:p>
            <a:pPr>
              <a:lnSpc>
                <a:spcPct val="90000"/>
              </a:lnSpc>
            </a:pPr>
            <a:endParaRPr lang="de-DE" sz="2400" dirty="0" smtClean="0">
              <a:solidFill>
                <a:srgbClr val="777777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de-DE" sz="24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8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Wahlpflichtkurse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Ab Klasse 7: WPU 1 – 4-stündig, Hauptfach, für 4 Jahre gewählt, z.B. Französisch, Gesellschaftswissenschaften, Angewandte Naturwissenschaften, Darstellen und Gestalten, AWV, Fit </a:t>
            </a: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Life, Sport</a:t>
            </a: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Schüler und Eltern wählen den WPU 1 verbindlich</a:t>
            </a: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Vierjähriger Besuch eines WPU ist Voraussetzung für die gymnasiale Oberstufe</a:t>
            </a:r>
          </a:p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Ab Klasse 9: WPU 2 – 2-stündig, jährlich neues Angebot, z.B. Body </a:t>
            </a: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</a:rPr>
              <a:t>Weight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</a:rPr>
              <a:t>Flag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-Football, Tanzen, Kräutergarten, </a:t>
            </a:r>
            <a:r>
              <a:rPr lang="de-DE" sz="2400" dirty="0" err="1" smtClean="0">
                <a:solidFill>
                  <a:schemeClr val="bg1">
                    <a:lumMod val="50000"/>
                  </a:schemeClr>
                </a:solidFill>
              </a:rPr>
              <a:t>Upcycling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7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mittagstisch 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7029" y="3933056"/>
            <a:ext cx="3636462" cy="2424742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Offene Ganztagsschule</a:t>
            </a: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5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rgbClr val="777777"/>
                </a:solidFill>
              </a:rPr>
              <a:t>Hausaufgabenbetreuung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800" dirty="0">
                <a:solidFill>
                  <a:srgbClr val="777777"/>
                </a:solidFill>
              </a:rPr>
              <a:t> </a:t>
            </a:r>
            <a:r>
              <a:rPr lang="de-DE" sz="2800" dirty="0" smtClean="0">
                <a:solidFill>
                  <a:srgbClr val="777777"/>
                </a:solidFill>
              </a:rPr>
              <a:t>   in der Lernzeit</a:t>
            </a:r>
            <a:endParaRPr lang="de-DE" sz="2800" dirty="0">
              <a:solidFill>
                <a:srgbClr val="777777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rgbClr val="777777"/>
                </a:solidFill>
              </a:rPr>
              <a:t>Förderkurse (LRS,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800" dirty="0">
                <a:solidFill>
                  <a:srgbClr val="777777"/>
                </a:solidFill>
              </a:rPr>
              <a:t> </a:t>
            </a:r>
            <a:r>
              <a:rPr lang="de-DE" sz="2800" dirty="0" smtClean="0">
                <a:solidFill>
                  <a:srgbClr val="777777"/>
                </a:solidFill>
              </a:rPr>
              <a:t>  Hörtraining, MMS, LMS)</a:t>
            </a:r>
            <a:endParaRPr lang="de-DE" sz="2800" dirty="0">
              <a:solidFill>
                <a:srgbClr val="777777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Arbeitsgemeinschaften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Sport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Musik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Schülerbücherei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Spiel– und Aufenthaltsr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>äu</a:t>
            </a:r>
            <a:r>
              <a:rPr lang="de-DE" sz="2800" dirty="0">
                <a:solidFill>
                  <a:schemeClr val="bg1"/>
                </a:solidFill>
              </a:rPr>
              <a:t>me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777777"/>
                </a:solidFill>
              </a:rPr>
              <a:t>Gesundes Mittagessen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7166" y="1222431"/>
            <a:ext cx="361632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187625" y="47667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Möglicher Stundenplan einer 5. Klasse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09764"/>
              </p:ext>
            </p:extLst>
          </p:nvPr>
        </p:nvGraphicFramePr>
        <p:xfrm>
          <a:off x="971601" y="846003"/>
          <a:ext cx="7056784" cy="5733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4106927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934104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530437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6121517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408002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9895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6473263"/>
                    </a:ext>
                  </a:extLst>
                </a:gridCol>
              </a:tblGrid>
              <a:tr h="54398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914522"/>
                  </a:ext>
                </a:extLst>
              </a:tr>
              <a:tr h="627762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7.15 </a:t>
                      </a:r>
                      <a:r>
                        <a:rPr lang="de-DE" baseline="0" dirty="0" smtClean="0"/>
                        <a:t> bis </a:t>
                      </a:r>
                      <a:r>
                        <a:rPr lang="de-DE" dirty="0" smtClean="0"/>
                        <a:t>8.15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6"/>
                          </a:solidFill>
                        </a:rPr>
                        <a:t>Mathe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Deu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Deu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Deu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312537"/>
                  </a:ext>
                </a:extLst>
              </a:tr>
              <a:tr h="627762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8.30 bis 9.30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FF00"/>
                          </a:solidFill>
                        </a:rPr>
                        <a:t>Engl</a:t>
                      </a:r>
                      <a:endParaRPr lang="de-D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Fördern</a:t>
                      </a:r>
                    </a:p>
                    <a:p>
                      <a:r>
                        <a:rPr lang="de-DE" dirty="0" smtClean="0"/>
                        <a:t>Gruppe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6"/>
                          </a:solidFill>
                        </a:rPr>
                        <a:t>Mathe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Geschi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6"/>
                          </a:solidFill>
                        </a:rPr>
                        <a:t>Mathe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15790"/>
                  </a:ext>
                </a:extLst>
              </a:tr>
              <a:tr h="627762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9.45 bis</a:t>
                      </a:r>
                    </a:p>
                    <a:p>
                      <a:r>
                        <a:rPr lang="de-DE" dirty="0" smtClean="0"/>
                        <a:t>10.45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Deu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Musik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Kunst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6"/>
                          </a:solidFill>
                        </a:rPr>
                        <a:t>Mathe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FF00"/>
                          </a:solidFill>
                        </a:rPr>
                        <a:t>Engl</a:t>
                      </a:r>
                      <a:endParaRPr lang="de-D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35234"/>
                  </a:ext>
                </a:extLst>
              </a:tr>
              <a:tr h="896804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 bis 12</a:t>
                      </a:r>
                      <a:r>
                        <a:rPr lang="de-DE" baseline="0" dirty="0" smtClean="0"/>
                        <a:t> Uhr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NaWi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FF00"/>
                          </a:solidFill>
                        </a:rPr>
                        <a:t>Engl</a:t>
                      </a:r>
                      <a:endParaRPr lang="de-D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Philo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Erdk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NaWi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65072"/>
                  </a:ext>
                </a:extLst>
              </a:tr>
              <a:tr h="543985">
                <a:tc>
                  <a:txBody>
                    <a:bodyPr/>
                    <a:lstStyle/>
                    <a:p>
                      <a:r>
                        <a:rPr lang="de-DE" dirty="0" smtClean="0"/>
                        <a:t>Mittag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518753"/>
                  </a:ext>
                </a:extLst>
              </a:tr>
              <a:tr h="627762">
                <a:tc>
                  <a:txBody>
                    <a:bodyPr/>
                    <a:lstStyle/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12.30 -13.30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Sport</a:t>
                      </a:r>
                    </a:p>
                    <a:p>
                      <a:r>
                        <a:rPr lang="de-DE" dirty="0" smtClean="0"/>
                        <a:t>60 min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Lesen macht stark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4083"/>
                  </a:ext>
                </a:extLst>
              </a:tr>
              <a:tr h="627762">
                <a:tc>
                  <a:txBody>
                    <a:bodyPr/>
                    <a:lstStyle/>
                    <a:p>
                      <a:r>
                        <a:rPr lang="de-DE" dirty="0" smtClean="0"/>
                        <a:t>6.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13.40</a:t>
                      </a:r>
                      <a:r>
                        <a:rPr lang="de-DE" baseline="0" dirty="0" smtClean="0"/>
                        <a:t> bis</a:t>
                      </a:r>
                    </a:p>
                    <a:p>
                      <a:r>
                        <a:rPr lang="de-DE" baseline="0" dirty="0" smtClean="0"/>
                        <a:t>14.40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259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Bildschirmpräsentation (4:3)</PresentationFormat>
  <Paragraphs>172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Arial</vt:lpstr>
      <vt:lpstr>Standarddesign</vt:lpstr>
      <vt:lpstr>Gemeinschaftsschule</vt:lpstr>
      <vt:lpstr>Merkmale unserer Gemeinschaftsschule </vt:lpstr>
      <vt:lpstr>EINE Schule für ALLE </vt:lpstr>
      <vt:lpstr>Gemeinschaft mit den Eltern</vt:lpstr>
      <vt:lpstr>Mitverantwortung der Schüler</vt:lpstr>
      <vt:lpstr>Was zeichnet uns aus</vt:lpstr>
      <vt:lpstr>Wahlpflichtkurse</vt:lpstr>
      <vt:lpstr>Offene Ganztagsschule</vt:lpstr>
      <vt:lpstr>PowerPoint-Präsentation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Gemeinschaftsschule</dc:title>
  <dc:creator>Spieß</dc:creator>
  <cp:lastModifiedBy>Silvia Kaufmann</cp:lastModifiedBy>
  <cp:revision>51</cp:revision>
  <dcterms:created xsi:type="dcterms:W3CDTF">2008-02-08T15:14:30Z</dcterms:created>
  <dcterms:modified xsi:type="dcterms:W3CDTF">2020-10-02T06:46:34Z</dcterms:modified>
  <cp:contentStatus/>
</cp:coreProperties>
</file>